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67" r:id="rId5"/>
  </p:sldMasterIdLst>
  <p:notesMasterIdLst>
    <p:notesMasterId r:id="rId7"/>
  </p:notesMasterIdLst>
  <p:handoutMasterIdLst>
    <p:handoutMasterId r:id="rId8"/>
  </p:handoutMasterIdLst>
  <p:sldIdLst>
    <p:sldId id="271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886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64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40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18" algn="l" defTabSz="91435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19" clrIdx="9"/>
  <p:cmAuthor id="3" name="Author" initials="A" lastIdx="1" clrIdx="3"/>
  <p:cmAuthor id="10" name="Murat Yildirim" initials="MY" lastIdx="9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ED45"/>
    <a:srgbClr val="7400BF"/>
    <a:srgbClr val="426BBA"/>
    <a:srgbClr val="EF9C00"/>
    <a:srgbClr val="DBD9CA"/>
    <a:srgbClr val="64ABAF"/>
    <a:srgbClr val="BAC4E3"/>
    <a:srgbClr val="B01C2E"/>
    <a:srgbClr val="739AB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38" autoAdjust="0"/>
    <p:restoredTop sz="72051" autoAdjust="0"/>
  </p:normalViewPr>
  <p:slideViewPr>
    <p:cSldViewPr snapToGrid="0">
      <p:cViewPr varScale="1">
        <p:scale>
          <a:sx n="144" d="100"/>
          <a:sy n="144" d="100"/>
        </p:scale>
        <p:origin x="2628" y="126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9300"/>
    </p:cViewPr>
  </p:sorterViewPr>
  <p:notesViewPr>
    <p:cSldViewPr>
      <p:cViewPr varScale="1">
        <p:scale>
          <a:sx n="148" d="100"/>
          <a:sy n="148" d="100"/>
        </p:scale>
        <p:origin x="-5480" y="-120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043914649558"/>
          <c:y val="3.2471762826564901E-2"/>
          <c:w val="0.46371925731505798"/>
          <c:h val="0.850802140336155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Inpatient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10039</c:v>
                </c:pt>
                <c:pt idx="1">
                  <c:v>11766</c:v>
                </c:pt>
                <c:pt idx="2">
                  <c:v>14303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0-4BD9-BC85-5D1B20A56A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Day clinic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7549</c:v>
                </c:pt>
                <c:pt idx="1">
                  <c:v>5437</c:v>
                </c:pt>
                <c:pt idx="2">
                  <c:v>2872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0-4BD9-BC85-5D1B20A56A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Psychiatrist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195</c:v>
                </c:pt>
                <c:pt idx="1">
                  <c:v>59</c:v>
                </c:pt>
                <c:pt idx="2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90-4BD9-BC85-5D1B20A56A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Psychologist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445</c:v>
                </c:pt>
                <c:pt idx="1">
                  <c:v>258</c:v>
                </c:pt>
                <c:pt idx="2">
                  <c:v>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90-4BD9-BC85-5D1B20A56A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General practitioner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86</c:v>
                </c:pt>
                <c:pt idx="1">
                  <c:v>40</c:v>
                </c:pt>
                <c:pt idx="2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90-4BD9-BC85-5D1B20A56A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 physicians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174</c:v>
                </c:pt>
                <c:pt idx="1">
                  <c:v>50</c:v>
                </c:pt>
                <c:pt idx="2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90-4BD9-BC85-5D1B20A56A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Medication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France</c:v>
                </c:pt>
                <c:pt idx="1">
                  <c:v>Germany</c:v>
                </c:pt>
                <c:pt idx="2">
                  <c:v>United Kingdom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564</c:v>
                </c:pt>
                <c:pt idx="1">
                  <c:v>750</c:v>
                </c:pt>
                <c:pt idx="2">
                  <c:v>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90-4BD9-BC85-5D1B20A56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741824"/>
        <c:axId val="53751808"/>
      </c:barChart>
      <c:catAx>
        <c:axId val="5374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53751808"/>
        <c:crosses val="autoZero"/>
        <c:auto val="1"/>
        <c:lblAlgn val="ctr"/>
        <c:lblOffset val="100"/>
        <c:noMultiLvlLbl val="0"/>
      </c:catAx>
      <c:valAx>
        <c:axId val="53751808"/>
        <c:scaling>
          <c:orientation val="minMax"/>
          <c:max val="2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>
                    <a:latin typeface="Arial" charset="0"/>
                    <a:ea typeface="Arial" charset="0"/>
                    <a:cs typeface="Arial" charset="0"/>
                  </a:rPr>
                  <a:t>Mean Costs </a:t>
                </a:r>
                <a:r>
                  <a:rPr lang="en-US">
                    <a:latin typeface="Arial" charset="0"/>
                    <a:ea typeface="Arial" charset="0"/>
                    <a:cs typeface="Arial" charset="0"/>
                  </a:rPr>
                  <a:t>During a </a:t>
                </a:r>
                <a:r>
                  <a:rPr lang="en-US" dirty="0">
                    <a:latin typeface="Arial" charset="0"/>
                    <a:ea typeface="Arial" charset="0"/>
                    <a:cs typeface="Arial" charset="0"/>
                  </a:rPr>
                  <a:t>6-Month Period, €</a:t>
                </a:r>
              </a:p>
            </c:rich>
          </c:tx>
          <c:layout>
            <c:manualLayout>
              <c:xMode val="edge"/>
              <c:yMode val="edge"/>
              <c:x val="1.5432026800061599E-3"/>
              <c:y val="0.127618186831704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[&gt;9999]00,000;General" sourceLinked="0"/>
        <c:majorTickMark val="out"/>
        <c:minorTickMark val="none"/>
        <c:tickLblPos val="nextTo"/>
        <c:spPr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53741824"/>
        <c:crosses val="autoZero"/>
        <c:crossBetween val="between"/>
        <c:majorUnit val="5000"/>
      </c:valAx>
      <c:spPr>
        <a:noFill/>
        <a:ln w="25410">
          <a:noFill/>
        </a:ln>
        <a:effectLst/>
      </c:spPr>
    </c:plotArea>
    <c:legend>
      <c:legendPos val="tr"/>
      <c:layout>
        <c:manualLayout>
          <c:xMode val="edge"/>
          <c:yMode val="edge"/>
          <c:x val="0.60836326267039997"/>
          <c:y val="3.4698673366218298E-2"/>
          <c:w val="0.22035119017212784"/>
          <c:h val="0.597896688011275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The costs of medical care for patients with schizophrenia were calculated from the European Cohort Study of Schizophrenia (</a:t>
            </a:r>
            <a:r>
              <a:rPr lang="en-US" dirty="0" err="1"/>
              <a:t>EuroSC</a:t>
            </a:r>
            <a:r>
              <a:rPr lang="en-US" dirty="0"/>
              <a:t>). This was a naturalistic, 2-year, follow-up study in patients recruited from France (n=288), Germany (n=618), and the United Kingdom (n=302)</a:t>
            </a:r>
            <a:r>
              <a:rPr lang="en-US" baseline="0" dirty="0"/>
              <a:t>.</a:t>
            </a:r>
            <a:endParaRPr lang="en-US" dirty="0"/>
          </a:p>
          <a:p>
            <a:endParaRPr lang="en-US" b="1" dirty="0"/>
          </a:p>
          <a:p>
            <a:pPr>
              <a:buFont typeface="Arial" charset="0"/>
              <a:buNone/>
            </a:pPr>
            <a:r>
              <a:rPr lang="en-US" sz="900" b="1" dirty="0"/>
              <a:t>Reference</a:t>
            </a:r>
          </a:p>
          <a:p>
            <a:pPr>
              <a:spcBef>
                <a:spcPct val="0"/>
              </a:spcBef>
            </a:pPr>
            <a:r>
              <a:rPr lang="en-US" sz="900" dirty="0" err="1"/>
              <a:t>Heider</a:t>
            </a:r>
            <a:r>
              <a:rPr lang="en-US" sz="900" dirty="0"/>
              <a:t> D, </a:t>
            </a:r>
            <a:r>
              <a:rPr lang="en-US" sz="900" dirty="0" err="1"/>
              <a:t>Bernert</a:t>
            </a:r>
            <a:r>
              <a:rPr lang="en-US" sz="900" dirty="0"/>
              <a:t> S, </a:t>
            </a:r>
            <a:r>
              <a:rPr lang="en-US" sz="900" dirty="0" err="1"/>
              <a:t>König</a:t>
            </a:r>
            <a:r>
              <a:rPr lang="en-US" sz="900" dirty="0"/>
              <a:t> HH, et al. Direct medical mental health care costs of schizophrenia in France, Germany and the United Kingdom–findings from the European Schizophrenia Cohort (</a:t>
            </a:r>
            <a:r>
              <a:rPr lang="en-US" sz="900" dirty="0" err="1"/>
              <a:t>EuroSC</a:t>
            </a:r>
            <a:r>
              <a:rPr lang="en-US" sz="900" dirty="0"/>
              <a:t>). </a:t>
            </a:r>
            <a:r>
              <a:rPr lang="en-US" sz="900" i="1" dirty="0" err="1"/>
              <a:t>Eur</a:t>
            </a:r>
            <a:r>
              <a:rPr lang="en-US" sz="900" i="1" dirty="0"/>
              <a:t> Psychiatry</a:t>
            </a:r>
            <a:r>
              <a:rPr lang="en-US" sz="900" dirty="0"/>
              <a:t>. 2009;24(4):216-224.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D3A7D3-A0E6-4561-912F-FF6C6A3C9A4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13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image" Target="../media/image13.png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51961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631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1929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5993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6353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924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0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4646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92506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84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858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812" y="1062589"/>
            <a:ext cx="8333186" cy="480413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</a:lstStyle>
          <a:p>
            <a:pPr marL="135000" lvl="0" indent="-135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745502"/>
            <a:ext cx="8333185" cy="2628498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78151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8858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074736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145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0358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8081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4884632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1304894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6204878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86573997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3660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4111734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4899059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660748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05230760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0117069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9437978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2609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7469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72874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19581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9914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82979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7157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114425" y="2085750"/>
            <a:ext cx="691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1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1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4797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1" y="1300734"/>
            <a:ext cx="5445578" cy="1400794"/>
          </a:xfrm>
        </p:spPr>
        <p:txBody>
          <a:bodyPr anchor="t">
            <a:normAutofit/>
          </a:bodyPr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1" y="3846463"/>
            <a:ext cx="5445578" cy="818406"/>
          </a:xfrm>
        </p:spPr>
        <p:txBody>
          <a:bodyPr>
            <a:normAutofit/>
          </a:bodyPr>
          <a:lstStyle>
            <a:lvl1pPr marL="0" indent="0" algn="l">
              <a:buNone/>
              <a:defRPr sz="1350" b="1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rPr lang="en-US" smtClean="0">
                <a:solidFill>
                  <a:srgbClr val="B51C12"/>
                </a:solidFill>
              </a:rPr>
              <a:pPr/>
              <a:t>2/23/2022</a:t>
            </a:fld>
            <a:endParaRPr lang="en-US">
              <a:solidFill>
                <a:srgbClr val="B51C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73121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3"/>
            <a:ext cx="7886700" cy="393587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050"/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07501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380785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28700"/>
            <a:ext cx="7886700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30754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94388"/>
            <a:ext cx="7886700" cy="84579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rPr lang="en-US" smtClean="0">
                <a:solidFill>
                  <a:srgbClr val="B51C12"/>
                </a:solidFill>
              </a:rPr>
              <a:pPr/>
              <a:t>2/23/2022</a:t>
            </a:fld>
            <a:endParaRPr lang="en-US">
              <a:solidFill>
                <a:srgbClr val="B51C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846910"/>
            <a:ext cx="7886700" cy="825503"/>
          </a:xfr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150862466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67313"/>
            <a:ext cx="7886700" cy="380784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12773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Texto del título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04175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out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72186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95083"/>
            <a:ext cx="8229600" cy="324256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63514" y="4654154"/>
            <a:ext cx="8516938" cy="447675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23874489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 subheading without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70622"/>
            <a:ext cx="8229600" cy="324000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200150"/>
            <a:ext cx="8229600" cy="3240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552105"/>
            <a:ext cx="8229600" cy="270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3794857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2047" y="205980"/>
            <a:ext cx="8641977" cy="52688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3083" y="793377"/>
            <a:ext cx="8633012" cy="32272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63513" y="4654154"/>
            <a:ext cx="8516937" cy="447675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33083" y="4061012"/>
            <a:ext cx="8624047" cy="209637"/>
          </a:xfrm>
        </p:spPr>
        <p:txBody>
          <a:bodyPr lIns="0" tIns="27000" rIns="27000" bIns="27000" anchor="b">
            <a:noAutofit/>
          </a:bodyPr>
          <a:lstStyle>
            <a:lvl1pPr marL="0" indent="0">
              <a:buNone/>
              <a:defRPr sz="800" baseline="0"/>
            </a:lvl1pPr>
          </a:lstStyle>
          <a:p>
            <a:pPr lvl="0"/>
            <a:r>
              <a:rPr lang="en-US" dirty="0"/>
              <a:t>Insert p-values, abbreviations and footnote text here</a:t>
            </a:r>
          </a:p>
        </p:txBody>
      </p:sp>
    </p:spTree>
    <p:extLst>
      <p:ext uri="{BB962C8B-B14F-4D97-AF65-F5344CB8AC3E}">
        <p14:creationId xmlns:p14="http://schemas.microsoft.com/office/powerpoint/2010/main" val="27738633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8"/>
            <a:ext cx="8229600" cy="65463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Insert slide title here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4648201"/>
            <a:ext cx="8534400" cy="441722"/>
          </a:xfrm>
        </p:spPr>
        <p:txBody>
          <a:bodyPr lIns="0" tIns="27000" rIns="27000" bIns="27000" anchor="b">
            <a:noAutofit/>
          </a:bodyPr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reference details here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074459"/>
            <a:ext cx="8229600" cy="209637"/>
          </a:xfrm>
        </p:spPr>
        <p:txBody>
          <a:bodyPr lIns="0" tIns="27000" rIns="27000" bIns="27000" anchor="b">
            <a:noAutofit/>
          </a:bodyPr>
          <a:lstStyle>
            <a:lvl1pPr marL="0" indent="0"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Insert p-values, abbreviations and footnote text here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48236" y="911036"/>
            <a:ext cx="8229600" cy="3240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1277473"/>
            <a:ext cx="8229600" cy="2729753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bulleted list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929218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00" y="1026000"/>
            <a:ext cx="8136000" cy="318600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45CA-8068-4996-9C8C-F7D0EAA223E1}" type="slidenum">
              <a:rPr lang="en-GB" smtClean="0">
                <a:solidFill>
                  <a:srgbClr val="7F7F7F"/>
                </a:solidFill>
              </a:rPr>
              <a:pPr/>
              <a:t>‹#›</a:t>
            </a:fld>
            <a:endParaRPr lang="en-GB" dirty="0">
              <a:solidFill>
                <a:srgbClr val="7F7F7F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" y="4282200"/>
            <a:ext cx="59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400"/>
              </a:spcBef>
              <a:buNone/>
              <a:defRPr sz="1200"/>
            </a:lvl1pPr>
          </a:lstStyle>
          <a:p>
            <a:pPr lvl="0"/>
            <a:r>
              <a:rPr lang="en-GB" noProof="0" dirty="0"/>
              <a:t>Insert notes text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703400"/>
            <a:ext cx="4140000" cy="2700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GB" noProof="0" dirty="0"/>
              <a:t>Insert reference details here</a:t>
            </a:r>
          </a:p>
        </p:txBody>
      </p:sp>
    </p:spTree>
    <p:extLst>
      <p:ext uri="{BB962C8B-B14F-4D97-AF65-F5344CB8AC3E}">
        <p14:creationId xmlns:p14="http://schemas.microsoft.com/office/powerpoint/2010/main" val="54690990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0" y="943873"/>
            <a:ext cx="8229600" cy="3456000"/>
          </a:xfrm>
        </p:spPr>
        <p:txBody>
          <a:bodyPr/>
          <a:lstStyle>
            <a:lvl1pPr>
              <a:defRPr b="0"/>
            </a:lvl1pPr>
            <a:lvl2pPr>
              <a:spcBef>
                <a:spcPts val="600"/>
              </a:spcBef>
              <a:defRPr sz="1600" b="0"/>
            </a:lvl2pPr>
            <a:lvl3pPr>
              <a:spcBef>
                <a:spcPts val="600"/>
              </a:spcBef>
              <a:defRPr sz="1400" b="0"/>
            </a:lvl3pPr>
            <a:lvl4pPr>
              <a:spcBef>
                <a:spcPts val="600"/>
              </a:spcBef>
              <a:defRPr sz="1400" b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61BD23-AB1E-9C46-8E6B-EABCEB698DB0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 dirty="0">
              <a:solidFill>
                <a:srgbClr val="B51C12"/>
              </a:solidFill>
            </a:endParaRPr>
          </a:p>
        </p:txBody>
      </p:sp>
      <p:sp>
        <p:nvSpPr>
          <p:cNvPr id="12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20" name="Grupper 19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21" name="Rektangel 20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Tekstboks 21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grpSp>
        <p:nvGrpSpPr>
          <p:cNvPr id="39" name="Group 23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/>
          <p:cNvGrpSpPr>
            <a:grpSpLocks/>
          </p:cNvGrpSpPr>
          <p:nvPr userDrawn="1">
            <p:custDataLst>
              <p:tags r:id="rId3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" name="Group 23"/>
          <p:cNvGrpSpPr>
            <a:grpSpLocks/>
          </p:cNvGrpSpPr>
          <p:nvPr userDrawn="1">
            <p:custDataLst>
              <p:tags r:id="rId4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49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 23"/>
          <p:cNvGrpSpPr>
            <a:grpSpLocks/>
          </p:cNvGrpSpPr>
          <p:nvPr userDrawn="1">
            <p:custDataLst>
              <p:tags r:id="rId5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5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" name="Group 23"/>
          <p:cNvGrpSpPr>
            <a:grpSpLocks/>
          </p:cNvGrpSpPr>
          <p:nvPr userDrawn="1">
            <p:custDataLst>
              <p:tags r:id="rId6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5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" name="Group 23"/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5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Group 23"/>
          <p:cNvGrpSpPr>
            <a:grpSpLocks/>
          </p:cNvGrpSpPr>
          <p:nvPr userDrawn="1">
            <p:custDataLst>
              <p:tags r:id="rId8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 23"/>
          <p:cNvGrpSpPr>
            <a:grpSpLocks/>
          </p:cNvGrpSpPr>
          <p:nvPr userDrawn="1">
            <p:custDataLst>
              <p:tags r:id="rId9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" name="Group 23"/>
          <p:cNvGrpSpPr>
            <a:grpSpLocks/>
          </p:cNvGrpSpPr>
          <p:nvPr userDrawn="1">
            <p:custDataLst>
              <p:tags r:id="rId10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6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" name="Group 23"/>
          <p:cNvGrpSpPr>
            <a:grpSpLocks/>
          </p:cNvGrpSpPr>
          <p:nvPr userDrawn="1">
            <p:custDataLst>
              <p:tags r:id="rId11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6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23"/>
          <p:cNvGrpSpPr>
            <a:grpSpLocks/>
          </p:cNvGrpSpPr>
          <p:nvPr userDrawn="1">
            <p:custDataLst>
              <p:tags r:id="rId12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6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0" name="Group 23"/>
          <p:cNvGrpSpPr>
            <a:grpSpLocks/>
          </p:cNvGrpSpPr>
          <p:nvPr userDrawn="1">
            <p:custDataLst>
              <p:tags r:id="rId13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71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3" name="Billede 72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2840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618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45167"/>
            <a:ext cx="8229600" cy="32940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362360-6B03-CC46-82BC-1363C52CF1EE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>
              <a:solidFill>
                <a:srgbClr val="B51C12"/>
              </a:solidFill>
            </a:endParaRPr>
          </a:p>
        </p:txBody>
      </p:sp>
      <p:sp>
        <p:nvSpPr>
          <p:cNvPr id="12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 userDrawn="1"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18" name="Grupper 17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19" name="Rektangel 18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Tekstboks 19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grpSp>
        <p:nvGrpSpPr>
          <p:cNvPr id="39" name="Group 23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/>
          <p:cNvGrpSpPr>
            <a:grpSpLocks/>
          </p:cNvGrpSpPr>
          <p:nvPr userDrawn="1">
            <p:custDataLst>
              <p:tags r:id="rId3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" name="Group 23"/>
          <p:cNvGrpSpPr>
            <a:grpSpLocks/>
          </p:cNvGrpSpPr>
          <p:nvPr userDrawn="1">
            <p:custDataLst>
              <p:tags r:id="rId4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49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 23"/>
          <p:cNvGrpSpPr>
            <a:grpSpLocks/>
          </p:cNvGrpSpPr>
          <p:nvPr userDrawn="1">
            <p:custDataLst>
              <p:tags r:id="rId5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5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" name="Group 23"/>
          <p:cNvGrpSpPr>
            <a:grpSpLocks/>
          </p:cNvGrpSpPr>
          <p:nvPr userDrawn="1">
            <p:custDataLst>
              <p:tags r:id="rId6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5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" name="Group 23"/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5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Group 23"/>
          <p:cNvGrpSpPr>
            <a:grpSpLocks/>
          </p:cNvGrpSpPr>
          <p:nvPr userDrawn="1">
            <p:custDataLst>
              <p:tags r:id="rId8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 23"/>
          <p:cNvGrpSpPr>
            <a:grpSpLocks/>
          </p:cNvGrpSpPr>
          <p:nvPr userDrawn="1">
            <p:custDataLst>
              <p:tags r:id="rId9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" name="Group 23"/>
          <p:cNvGrpSpPr>
            <a:grpSpLocks/>
          </p:cNvGrpSpPr>
          <p:nvPr userDrawn="1">
            <p:custDataLst>
              <p:tags r:id="rId10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62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4" name="Group 23"/>
          <p:cNvGrpSpPr>
            <a:grpSpLocks/>
          </p:cNvGrpSpPr>
          <p:nvPr userDrawn="1">
            <p:custDataLst>
              <p:tags r:id="rId11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65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23"/>
          <p:cNvGrpSpPr>
            <a:grpSpLocks/>
          </p:cNvGrpSpPr>
          <p:nvPr userDrawn="1">
            <p:custDataLst>
              <p:tags r:id="rId12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68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0" name="Group 23"/>
          <p:cNvGrpSpPr>
            <a:grpSpLocks/>
          </p:cNvGrpSpPr>
          <p:nvPr userDrawn="1">
            <p:custDataLst>
              <p:tags r:id="rId13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71" name="Straight Connector 24"/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Arrow Connector 25"/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3" name="Billede 72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62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114A589-2EA9-D345-A49C-A00FD1F571D2}" type="datetime1">
              <a:rPr lang="da-DK">
                <a:solidFill>
                  <a:srgbClr val="B51C12"/>
                </a:solidFill>
              </a:rPr>
              <a:pPr/>
              <a:t>23-02-2022</a:t>
            </a:fld>
            <a:endParaRPr lang="en-US" altLang="en-US">
              <a:solidFill>
                <a:srgbClr val="B51C12"/>
              </a:solidFill>
            </a:endParaRPr>
          </a:p>
        </p:txBody>
      </p:sp>
      <p:sp>
        <p:nvSpPr>
          <p:cNvPr id="11" name="Freeform 7"/>
          <p:cNvSpPr>
            <a:spLocks noChangeArrowheads="1"/>
          </p:cNvSpPr>
          <p:nvPr userDrawn="1"/>
        </p:nvSpPr>
        <p:spPr bwMode="auto">
          <a:xfrm>
            <a:off x="406800" y="897564"/>
            <a:ext cx="8280000" cy="4572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5044947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 userDrawn="1"/>
        </p:nvSpPr>
        <p:spPr bwMode="auto">
          <a:xfrm>
            <a:off x="4296569" y="4857751"/>
            <a:ext cx="5508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B7B0A076-BF1E-4FE0-B7D8-C5518E0529F4}" type="slidenum">
              <a:rPr lang="en-US" sz="900">
                <a:solidFill>
                  <a:srgbClr val="A4A07B"/>
                </a:solidFill>
                <a:latin typeface="Calibri" panose="020F0502020204030204" pitchFamily="34" charset="0"/>
                <a:cs typeface="Calibri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900" dirty="0">
              <a:solidFill>
                <a:srgbClr val="A4A07B"/>
              </a:solidFill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70800" y="4450947"/>
            <a:ext cx="3816000" cy="594000"/>
          </a:xfrm>
        </p:spPr>
        <p:txBody>
          <a:bodyPr anchor="b"/>
          <a:lstStyle>
            <a:lvl1pPr marL="0" indent="0" algn="r">
              <a:buNone/>
              <a:defRPr sz="900" b="0"/>
            </a:lvl1pPr>
            <a:lvl2pPr marL="265113" indent="0">
              <a:buNone/>
              <a:defRPr sz="1100" b="0"/>
            </a:lvl2pPr>
            <a:lvl3pPr marL="538162" indent="0">
              <a:buNone/>
              <a:defRPr sz="1050" b="0"/>
            </a:lvl3pPr>
            <a:lvl4pPr marL="809625" indent="0">
              <a:buNone/>
              <a:defRPr sz="1050" b="0"/>
            </a:lvl4pPr>
            <a:lvl5pPr marL="1828800" indent="0">
              <a:buNone/>
              <a:defRPr sz="1000" b="0"/>
            </a:lvl5pPr>
          </a:lstStyle>
          <a:p>
            <a:pPr lvl="0"/>
            <a:r>
              <a:rPr lang="en-US" dirty="0"/>
              <a:t>Reference details</a:t>
            </a:r>
          </a:p>
        </p:txBody>
      </p:sp>
      <p:sp>
        <p:nvSpPr>
          <p:cNvPr id="16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450947"/>
            <a:ext cx="3816000" cy="594000"/>
          </a:xfrm>
        </p:spPr>
        <p:txBody>
          <a:bodyPr anchor="b"/>
          <a:lstStyle>
            <a:lvl1pPr marL="0" indent="0">
              <a:buNone/>
              <a:defRPr sz="800" b="0"/>
            </a:lvl1pPr>
          </a:lstStyle>
          <a:p>
            <a:pPr lvl="0"/>
            <a:r>
              <a:rPr lang="en-US" dirty="0"/>
              <a:t>Abbreviations &amp; footnotes</a:t>
            </a:r>
            <a:endParaRPr lang="en-GB" dirty="0"/>
          </a:p>
        </p:txBody>
      </p:sp>
      <p:grpSp>
        <p:nvGrpSpPr>
          <p:cNvPr id="17" name="Grupper 16"/>
          <p:cNvGrpSpPr/>
          <p:nvPr userDrawn="1"/>
        </p:nvGrpSpPr>
        <p:grpSpPr>
          <a:xfrm>
            <a:off x="7045668" y="-32005"/>
            <a:ext cx="2095157" cy="200083"/>
            <a:chOff x="7048843" y="-22480"/>
            <a:chExt cx="2095157" cy="200083"/>
          </a:xfrm>
        </p:grpSpPr>
        <p:sp>
          <p:nvSpPr>
            <p:cNvPr id="18" name="Rektangel 17"/>
            <p:cNvSpPr/>
            <p:nvPr userDrawn="1"/>
          </p:nvSpPr>
          <p:spPr bwMode="auto">
            <a:xfrm>
              <a:off x="8301566" y="51603"/>
              <a:ext cx="836198" cy="126000"/>
            </a:xfrm>
            <a:prstGeom prst="rect">
              <a:avLst/>
            </a:prstGeom>
            <a:solidFill>
              <a:srgbClr val="FFFFFF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a-DK" sz="1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9" name="Tekstboks 18"/>
            <p:cNvSpPr txBox="1"/>
            <p:nvPr userDrawn="1"/>
          </p:nvSpPr>
          <p:spPr>
            <a:xfrm>
              <a:off x="7048843" y="-22480"/>
              <a:ext cx="2095157" cy="188941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r">
                <a:lnSpc>
                  <a:spcPts val="1600"/>
                </a:lnSpc>
                <a:spcAft>
                  <a:spcPts val="600"/>
                </a:spcAft>
                <a:tabLst>
                  <a:tab pos="85725" algn="l"/>
                </a:tabLst>
              </a:pPr>
              <a:r>
                <a:rPr lang="da-DK" sz="700" b="1" dirty="0">
                  <a:solidFill>
                    <a:srgbClr val="A5A07B"/>
                  </a:solidFill>
                  <a:latin typeface="Calibri"/>
                  <a:cs typeface="Calibri"/>
                </a:rPr>
                <a:t>DO NOT DUPLICATE OR DISTRIBUTE</a:t>
              </a:r>
              <a:endParaRPr lang="da-DK" sz="700" b="1" dirty="0">
                <a:solidFill>
                  <a:srgbClr val="A5A07B"/>
                </a:solidFill>
                <a:latin typeface="Calibri" panose="020F0502020204030204" pitchFamily="34" charset="0"/>
                <a:cs typeface="Calibri"/>
              </a:endParaRPr>
            </a:p>
          </p:txBody>
        </p:sp>
      </p:grpSp>
      <p:pic>
        <p:nvPicPr>
          <p:cNvPr id="15" name="Billede 14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66618" y="175534"/>
            <a:ext cx="332468" cy="3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9976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9901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68" r:id="rId1"/>
    <p:sldLayoutId id="2147487569" r:id="rId2"/>
    <p:sldLayoutId id="2147487570" r:id="rId3"/>
    <p:sldLayoutId id="2147487571" r:id="rId4"/>
    <p:sldLayoutId id="2147487572" r:id="rId5"/>
    <p:sldLayoutId id="2147487573" r:id="rId6"/>
    <p:sldLayoutId id="2147487574" r:id="rId7"/>
    <p:sldLayoutId id="2147487575" r:id="rId8"/>
    <p:sldLayoutId id="2147487576" r:id="rId9"/>
    <p:sldLayoutId id="2147487577" r:id="rId10"/>
    <p:sldLayoutId id="2147487578" r:id="rId11"/>
    <p:sldLayoutId id="2147487579" r:id="rId12"/>
    <p:sldLayoutId id="2147487580" r:id="rId13"/>
    <p:sldLayoutId id="2147487581" r:id="rId14"/>
    <p:sldLayoutId id="2147487582" r:id="rId15"/>
    <p:sldLayoutId id="2147487583" r:id="rId16"/>
    <p:sldLayoutId id="2147487584" r:id="rId17"/>
    <p:sldLayoutId id="2147487585" r:id="rId18"/>
    <p:sldLayoutId id="2147487586" r:id="rId19"/>
    <p:sldLayoutId id="2147487587" r:id="rId20"/>
    <p:sldLayoutId id="2147487588" r:id="rId21"/>
    <p:sldLayoutId id="2147487589" r:id="rId22"/>
    <p:sldLayoutId id="2147487590" r:id="rId23"/>
    <p:sldLayoutId id="2147487591" r:id="rId24"/>
    <p:sldLayoutId id="2147487592" r:id="rId25"/>
    <p:sldLayoutId id="2147487593" r:id="rId26"/>
    <p:sldLayoutId id="2147487594" r:id="rId27"/>
    <p:sldLayoutId id="2147487595" r:id="rId28"/>
    <p:sldLayoutId id="2147487596" r:id="rId29"/>
    <p:sldLayoutId id="2147487597" r:id="rId30"/>
    <p:sldLayoutId id="2147487598" r:id="rId31"/>
    <p:sldLayoutId id="2147487599" r:id="rId32"/>
    <p:sldLayoutId id="2147487600" r:id="rId33"/>
    <p:sldLayoutId id="2147487601" r:id="rId34"/>
    <p:sldLayoutId id="2147487602" r:id="rId35"/>
    <p:sldLayoutId id="2147487603" r:id="rId36"/>
    <p:sldLayoutId id="2147487604" r:id="rId37"/>
    <p:sldLayoutId id="2147487605" r:id="rId38"/>
    <p:sldLayoutId id="2147487606" r:id="rId39"/>
    <p:sldLayoutId id="2147487607" r:id="rId40"/>
    <p:sldLayoutId id="2147487608" r:id="rId41"/>
    <p:sldLayoutId id="2147487566" r:id="rId42"/>
    <p:sldLayoutId id="2147487440" r:id="rId43"/>
    <p:sldLayoutId id="2147487442" r:id="rId44"/>
    <p:sldLayoutId id="2147487443" r:id="rId45"/>
    <p:sldLayoutId id="2147487444" r:id="rId46"/>
    <p:sldLayoutId id="2147487501" r:id="rId47"/>
    <p:sldLayoutId id="2147487480" r:id="rId48"/>
    <p:sldLayoutId id="2147487481" r:id="rId49"/>
    <p:sldLayoutId id="2147487482" r:id="rId50"/>
  </p:sldLayoutIdLst>
  <p:transition spd="slow">
    <p:fade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  <a:endParaRPr lang="da-DK" dirty="0"/>
          </a:p>
        </p:txBody>
      </p:sp>
      <p:sp>
        <p:nvSpPr>
          <p:cNvPr id="81921" name="Title 1"/>
          <p:cNvSpPr>
            <a:spLocks noGrp="1"/>
          </p:cNvSpPr>
          <p:nvPr>
            <p:ph type="title"/>
          </p:nvPr>
        </p:nvSpPr>
        <p:spPr>
          <a:xfrm>
            <a:off x="404812" y="791170"/>
            <a:ext cx="6910388" cy="249299"/>
          </a:xfrm>
        </p:spPr>
        <p:txBody>
          <a:bodyPr>
            <a:normAutofit fontScale="90000"/>
          </a:bodyPr>
          <a:lstStyle/>
          <a:p>
            <a:r>
              <a:rPr lang="en-US" dirty="0"/>
              <a:t>Costs of Treating Schizophrenia in France, Germany, and the United Kingdom in 2000</a:t>
            </a:r>
          </a:p>
        </p:txBody>
      </p:sp>
      <p:graphicFrame>
        <p:nvGraphicFramePr>
          <p:cNvPr id="2" name="Content Placeholder 4"/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1690514475"/>
              </p:ext>
            </p:extLst>
          </p:nvPr>
        </p:nvGraphicFramePr>
        <p:xfrm>
          <a:off x="1742199" y="1264975"/>
          <a:ext cx="6910387" cy="331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12341-15DA-4BCC-9D65-6F02D0BBC1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costs from 1998 to 2002 were adjusted to year 2000 EUR.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Heider D, et al.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Eur Psychiatry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2009;24(4):216-224.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980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A420D85-8171-48BC-A4A0-33A64639BD21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Lundbeck Master 2012_v1</Template>
  <TotalTime>95</TotalTime>
  <Words>152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Costs of Treating Schizophrenia in France, Germany, and the United Kingdom in 2000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883</cp:revision>
  <cp:lastPrinted>2019-03-08T14:25:58Z</cp:lastPrinted>
  <dcterms:created xsi:type="dcterms:W3CDTF">2015-03-27T12:02:31Z</dcterms:created>
  <dcterms:modified xsi:type="dcterms:W3CDTF">2022-02-23T12:23:53Z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